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2" r:id="rId3"/>
    <p:sldId id="256" r:id="rId4"/>
    <p:sldId id="263" r:id="rId5"/>
    <p:sldId id="269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345074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8373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324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493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8770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5671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923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483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7728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0541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5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12/1/2014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white">
                    <a:shade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4542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History 321: </a:t>
            </a:r>
            <a:br>
              <a:rPr lang="en-US" sz="3600" dirty="0" smtClean="0"/>
            </a:br>
            <a:r>
              <a:rPr lang="en-US" sz="3600" dirty="0" smtClean="0"/>
              <a:t>State and Society in Early Modern Europe:</a:t>
            </a:r>
            <a:br>
              <a:rPr lang="en-US" sz="3600" dirty="0" smtClean="0"/>
            </a:br>
            <a:r>
              <a:rPr lang="en-US" sz="3600" dirty="0" smtClean="0"/>
              <a:t>The Thirty Years War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1023088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133600"/>
            <a:ext cx="7543800" cy="1828800"/>
          </a:xfrm>
        </p:spPr>
        <p:txBody>
          <a:bodyPr>
            <a:normAutofit fontScale="90000"/>
          </a:bodyPr>
          <a:lstStyle/>
          <a:p>
            <a:r>
              <a:rPr lang="en-CA" dirty="0" smtClean="0">
                <a:solidFill>
                  <a:srgbClr val="FF0000"/>
                </a:solidFill>
                <a:effectLst/>
              </a:rPr>
              <a:t>Tutorial 2</a:t>
            </a:r>
            <a:br>
              <a:rPr lang="en-CA" dirty="0" smtClean="0">
                <a:solidFill>
                  <a:srgbClr val="FF0000"/>
                </a:solidFill>
                <a:effectLst/>
              </a:rPr>
            </a:br>
            <a:r>
              <a:rPr lang="en-CA" sz="4000">
                <a:solidFill>
                  <a:srgbClr val="FF0000"/>
                </a:solidFill>
                <a:effectLst/>
              </a:rPr>
              <a:t>15 </a:t>
            </a:r>
            <a:r>
              <a:rPr lang="en-CA" sz="4000" smtClean="0">
                <a:solidFill>
                  <a:srgbClr val="FF0000"/>
                </a:solidFill>
                <a:effectLst/>
              </a:rPr>
              <a:t>January 2015</a:t>
            </a:r>
            <a:r>
              <a:rPr lang="en-CA" sz="4000" dirty="0">
                <a:solidFill>
                  <a:srgbClr val="FF0000"/>
                </a:solidFill>
                <a:effectLst/>
              </a:rPr>
              <a:t/>
            </a:r>
            <a:br>
              <a:rPr lang="en-CA" sz="4000" dirty="0">
                <a:solidFill>
                  <a:srgbClr val="FF0000"/>
                </a:solidFill>
                <a:effectLst/>
              </a:rPr>
            </a:br>
            <a:endParaRPr lang="en-CA" sz="4000" dirty="0">
              <a:solidFill>
                <a:srgbClr val="FF0000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4038600"/>
            <a:ext cx="5181600" cy="1752600"/>
          </a:xfrm>
        </p:spPr>
        <p:txBody>
          <a:bodyPr/>
          <a:lstStyle/>
          <a:p>
            <a:r>
              <a:rPr lang="en-CA" b="1" dirty="0" smtClean="0">
                <a:solidFill>
                  <a:srgbClr val="FF0000"/>
                </a:solidFill>
              </a:rPr>
              <a:t>Dominium Maris </a:t>
            </a:r>
            <a:r>
              <a:rPr lang="en-CA" b="1" dirty="0" err="1" smtClean="0">
                <a:solidFill>
                  <a:srgbClr val="FF0000"/>
                </a:solidFill>
              </a:rPr>
              <a:t>Baltici</a:t>
            </a:r>
            <a:endParaRPr lang="en-CA" b="1" dirty="0" smtClean="0">
              <a:solidFill>
                <a:srgbClr val="FF0000"/>
              </a:solidFill>
            </a:endParaRPr>
          </a:p>
          <a:p>
            <a:r>
              <a:rPr lang="en-CA" b="1" dirty="0" smtClean="0">
                <a:solidFill>
                  <a:srgbClr val="FF0000"/>
                </a:solidFill>
              </a:rPr>
              <a:t>= Control (literally Lordship) of the Baltic Sea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08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CA" dirty="0" smtClean="0"/>
              <a:t>Terms to know</a:t>
            </a:r>
            <a:endParaRPr lang="en-C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9498023"/>
              </p:ext>
            </p:extLst>
          </p:nvPr>
        </p:nvGraphicFramePr>
        <p:xfrm>
          <a:off x="457200" y="1066801"/>
          <a:ext cx="8229598" cy="541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5903"/>
                <a:gridCol w="2888467"/>
                <a:gridCol w="2645228"/>
              </a:tblGrid>
              <a:tr h="559676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Denmark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Sweden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Poland</a:t>
                      </a:r>
                      <a:endParaRPr lang="en-CA" sz="2400" dirty="0"/>
                    </a:p>
                  </a:txBody>
                  <a:tcPr marL="85134" marR="85134"/>
                </a:tc>
              </a:tr>
              <a:tr h="1007417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Union of Kalmar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Vasa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Union of Lublin* (1569)</a:t>
                      </a:r>
                      <a:endParaRPr lang="en-CA" sz="2400" dirty="0"/>
                    </a:p>
                  </a:txBody>
                  <a:tcPr marL="85134" marR="85134"/>
                </a:tc>
              </a:tr>
              <a:tr h="559676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Sound*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err="1" smtClean="0"/>
                        <a:t>Gustavus</a:t>
                      </a:r>
                      <a:r>
                        <a:rPr lang="en-CA" sz="2400" baseline="0" dirty="0" smtClean="0"/>
                        <a:t> </a:t>
                      </a:r>
                      <a:r>
                        <a:rPr lang="en-CA" sz="2400" baseline="0" dirty="0" err="1" smtClean="0"/>
                        <a:t>Adolphus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err="1" smtClean="0"/>
                        <a:t>Jagiellon</a:t>
                      </a:r>
                      <a:endParaRPr lang="en-CA" sz="2400" dirty="0"/>
                    </a:p>
                  </a:txBody>
                  <a:tcPr marL="85134" marR="85134"/>
                </a:tc>
              </a:tr>
              <a:tr h="1007417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Northern Wars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smtClean="0"/>
                        <a:t>Axel Oxenstierna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err="1" smtClean="0"/>
                        <a:t>Sandomierz</a:t>
                      </a:r>
                      <a:r>
                        <a:rPr lang="en-CA" sz="2400" dirty="0" smtClean="0"/>
                        <a:t> Consensus (1570)</a:t>
                      </a:r>
                      <a:endParaRPr lang="en-CA" sz="2400" dirty="0"/>
                    </a:p>
                  </a:txBody>
                  <a:tcPr marL="85134" marR="85134"/>
                </a:tc>
              </a:tr>
              <a:tr h="559676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Christian</a:t>
                      </a:r>
                      <a:r>
                        <a:rPr lang="en-CA" sz="2400" baseline="0" dirty="0" smtClean="0"/>
                        <a:t> IV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err="1" smtClean="0"/>
                        <a:t>Älvsborg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Sigismund III</a:t>
                      </a:r>
                      <a:endParaRPr lang="en-CA" sz="2400" dirty="0"/>
                    </a:p>
                  </a:txBody>
                  <a:tcPr marL="85134" marR="85134"/>
                </a:tc>
              </a:tr>
              <a:tr h="559676"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Bremen*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r>
                        <a:rPr lang="en-CA" sz="2400" dirty="0" smtClean="0"/>
                        <a:t>Deluge</a:t>
                      </a:r>
                      <a:endParaRPr lang="en-CA" sz="2400" dirty="0"/>
                    </a:p>
                  </a:txBody>
                  <a:tcPr marL="85134" marR="85134"/>
                </a:tc>
              </a:tr>
              <a:tr h="1156663">
                <a:tc>
                  <a:txBody>
                    <a:bodyPr/>
                    <a:lstStyle/>
                    <a:p>
                      <a:endParaRPr lang="en-CA" sz="2400" dirty="0" smtClean="0"/>
                    </a:p>
                    <a:p>
                      <a:r>
                        <a:rPr lang="en-CA" sz="2400" dirty="0" smtClean="0"/>
                        <a:t>*find on a map</a:t>
                      </a:r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endParaRPr lang="en-CA" sz="2400" dirty="0"/>
                    </a:p>
                  </a:txBody>
                  <a:tcPr marL="85134" marR="85134"/>
                </a:tc>
                <a:tc>
                  <a:txBody>
                    <a:bodyPr/>
                    <a:lstStyle/>
                    <a:p>
                      <a:endParaRPr lang="en-CA" sz="2400" dirty="0" smtClean="0"/>
                    </a:p>
                    <a:p>
                      <a:r>
                        <a:rPr lang="en-CA" sz="2400" dirty="0" smtClean="0"/>
                        <a:t>*</a:t>
                      </a:r>
                      <a:r>
                        <a:rPr lang="en-CA" sz="2400" baseline="0" dirty="0" smtClean="0"/>
                        <a:t> consult maps</a:t>
                      </a:r>
                      <a:endParaRPr lang="en-CA" sz="2400" dirty="0"/>
                    </a:p>
                  </a:txBody>
                  <a:tcPr marL="85134" marR="8513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8521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858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458200" cy="5715000"/>
          </a:xfrm>
        </p:spPr>
        <p:txBody>
          <a:bodyPr>
            <a:normAutofit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Why did Denmark, Sweden, and Poland-Lithuania come into conflict in the sixteenth and seventeenth centuries?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was the religious situation in these three states?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All three states were monarchies.  How strong was each monarchy?  Consider each monarchy’s relationship with the nobility.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was the military strength of each state?  On what did its military strength depend?  Consider economic and social conditions. 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explains the interest of Denmark and Sweden in the Holy Roman Empire?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384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Questions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13960"/>
          </a:xfrm>
        </p:spPr>
        <p:txBody>
          <a:bodyPr/>
          <a:lstStyle/>
          <a:p>
            <a:pPr marL="651510" indent="-514350">
              <a:buFont typeface="+mj-lt"/>
              <a:buAutoNum type="arabicPeriod" startAt="6"/>
            </a:pPr>
            <a:r>
              <a:rPr lang="en-CA" dirty="0" smtClean="0"/>
              <a:t>Why do you think Wilson includes Chapter 6 in his book?  </a:t>
            </a:r>
          </a:p>
          <a:p>
            <a:pPr marL="651510" indent="-514350">
              <a:buFont typeface="+mj-lt"/>
              <a:buAutoNum type="arabicPeriod" startAt="6"/>
            </a:pPr>
            <a:r>
              <a:rPr lang="en-CA" dirty="0" smtClean="0"/>
              <a:t>Does this chapter help or hinder Wilson’s argument?  Or is it irrelevant to the argument?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85136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177</TotalTime>
  <Words>181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Book Antiqua</vt:lpstr>
      <vt:lpstr>Lucida Sans</vt:lpstr>
      <vt:lpstr>Wingdings</vt:lpstr>
      <vt:lpstr>Wingdings 2</vt:lpstr>
      <vt:lpstr>Wingdings 3</vt:lpstr>
      <vt:lpstr>Apex</vt:lpstr>
      <vt:lpstr>1_Apex</vt:lpstr>
      <vt:lpstr>History 321:  State and Society in Early Modern Europe: The Thirty Years War</vt:lpstr>
      <vt:lpstr>Tutorial 2 15 January 2015 </vt:lpstr>
      <vt:lpstr>Terms to know</vt:lpstr>
      <vt:lpstr>Questions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Hilmar</dc:creator>
  <cp:lastModifiedBy>Hilmar Pabel</cp:lastModifiedBy>
  <cp:revision>21</cp:revision>
  <dcterms:created xsi:type="dcterms:W3CDTF">2006-08-16T00:00:00Z</dcterms:created>
  <dcterms:modified xsi:type="dcterms:W3CDTF">2014-12-01T22:13:57Z</dcterms:modified>
</cp:coreProperties>
</file>